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62" y="17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A63D2-EAFF-4BB9-AB71-947E3B755A4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9DCC6509-EA09-42CB-A303-D34EFDF85BA2}">
      <dgm:prSet/>
      <dgm:spPr/>
      <dgm:t>
        <a:bodyPr/>
        <a:lstStyle/>
        <a:p>
          <a:r>
            <a:rPr lang="en-US" baseline="0"/>
            <a:t>Real-world decisions often involve uncertainty</a:t>
          </a:r>
          <a:endParaRPr lang="en-US"/>
        </a:p>
      </dgm:t>
    </dgm:pt>
    <dgm:pt modelId="{CB453F13-3686-41DC-9DC7-92F6832CE31C}" type="parTrans" cxnId="{2B3A420B-B2C4-47C5-BB92-CED04650A7B1}">
      <dgm:prSet/>
      <dgm:spPr/>
      <dgm:t>
        <a:bodyPr/>
        <a:lstStyle/>
        <a:p>
          <a:endParaRPr lang="en-US"/>
        </a:p>
      </dgm:t>
    </dgm:pt>
    <dgm:pt modelId="{0957BC5D-6E80-4F55-BD63-1DD356F0137C}" type="sibTrans" cxnId="{2B3A420B-B2C4-47C5-BB92-CED04650A7B1}">
      <dgm:prSet/>
      <dgm:spPr/>
      <dgm:t>
        <a:bodyPr/>
        <a:lstStyle/>
        <a:p>
          <a:endParaRPr lang="en-US"/>
        </a:p>
      </dgm:t>
    </dgm:pt>
    <dgm:pt modelId="{B1C14845-2E58-4C50-B1E1-B6AF6008340B}">
      <dgm:prSet/>
      <dgm:spPr/>
      <dgm:t>
        <a:bodyPr/>
        <a:lstStyle/>
        <a:p>
          <a:r>
            <a:rPr lang="en-US" baseline="0"/>
            <a:t>Data provides evidence to reduce uncertainty</a:t>
          </a:r>
          <a:endParaRPr lang="en-US"/>
        </a:p>
      </dgm:t>
    </dgm:pt>
    <dgm:pt modelId="{0D33DB73-1759-4D78-B3A6-9F334BB1953F}" type="parTrans" cxnId="{7A161886-D9AF-46A4-B323-C30B2FC2AD29}">
      <dgm:prSet/>
      <dgm:spPr/>
      <dgm:t>
        <a:bodyPr/>
        <a:lstStyle/>
        <a:p>
          <a:endParaRPr lang="en-US"/>
        </a:p>
      </dgm:t>
    </dgm:pt>
    <dgm:pt modelId="{A7803D30-6723-450D-8BC9-22D5C455A248}" type="sibTrans" cxnId="{7A161886-D9AF-46A4-B323-C30B2FC2AD29}">
      <dgm:prSet/>
      <dgm:spPr/>
      <dgm:t>
        <a:bodyPr/>
        <a:lstStyle/>
        <a:p>
          <a:endParaRPr lang="en-US"/>
        </a:p>
      </dgm:t>
    </dgm:pt>
    <dgm:pt modelId="{9B0486A9-D987-4B3E-9E2B-8A292BE2AAE1}">
      <dgm:prSet/>
      <dgm:spPr/>
      <dgm:t>
        <a:bodyPr/>
        <a:lstStyle/>
        <a:p>
          <a:r>
            <a:rPr lang="en-US" baseline="0"/>
            <a:t>Examples: court verdicts, medical diagnoses, policy decisions</a:t>
          </a:r>
          <a:endParaRPr lang="en-US"/>
        </a:p>
      </dgm:t>
    </dgm:pt>
    <dgm:pt modelId="{B4CBC4E2-673B-4195-985C-EA84A1A00145}" type="parTrans" cxnId="{A729A692-0E10-450D-8A21-FF33E8DA180F}">
      <dgm:prSet/>
      <dgm:spPr/>
      <dgm:t>
        <a:bodyPr/>
        <a:lstStyle/>
        <a:p>
          <a:endParaRPr lang="en-US"/>
        </a:p>
      </dgm:t>
    </dgm:pt>
    <dgm:pt modelId="{72A7C25F-B52D-48D8-8019-DA87B5DC7620}" type="sibTrans" cxnId="{A729A692-0E10-450D-8A21-FF33E8DA180F}">
      <dgm:prSet/>
      <dgm:spPr/>
      <dgm:t>
        <a:bodyPr/>
        <a:lstStyle/>
        <a:p>
          <a:endParaRPr lang="en-US"/>
        </a:p>
      </dgm:t>
    </dgm:pt>
    <dgm:pt modelId="{2649528F-D3CC-48DF-B6C9-27813E2F0ACB}">
      <dgm:prSet/>
      <dgm:spPr/>
      <dgm:t>
        <a:bodyPr/>
        <a:lstStyle/>
        <a:p>
          <a:r>
            <a:rPr lang="en-US" baseline="0"/>
            <a:t>Quantitative methods make findings traceable and transparent</a:t>
          </a:r>
          <a:endParaRPr lang="en-US"/>
        </a:p>
      </dgm:t>
    </dgm:pt>
    <dgm:pt modelId="{4E2B5B23-39A9-4617-AEDF-DDCA6D16E144}" type="parTrans" cxnId="{8989B4BB-5F5F-4488-A598-70D7D68FF327}">
      <dgm:prSet/>
      <dgm:spPr/>
      <dgm:t>
        <a:bodyPr/>
        <a:lstStyle/>
        <a:p>
          <a:endParaRPr lang="en-US"/>
        </a:p>
      </dgm:t>
    </dgm:pt>
    <dgm:pt modelId="{C7C5E03E-8C5A-4BFE-A070-086D69B59290}" type="sibTrans" cxnId="{8989B4BB-5F5F-4488-A598-70D7D68FF327}">
      <dgm:prSet/>
      <dgm:spPr/>
      <dgm:t>
        <a:bodyPr/>
        <a:lstStyle/>
        <a:p>
          <a:endParaRPr lang="en-US"/>
        </a:p>
      </dgm:t>
    </dgm:pt>
    <dgm:pt modelId="{7DCA2D0A-D7A2-49B6-B182-ECBE3E3C5054}" type="pres">
      <dgm:prSet presAssocID="{585A63D2-EAFF-4BB9-AB71-947E3B755A45}" presName="root" presStyleCnt="0">
        <dgm:presLayoutVars>
          <dgm:dir/>
          <dgm:resizeHandles val="exact"/>
        </dgm:presLayoutVars>
      </dgm:prSet>
      <dgm:spPr/>
    </dgm:pt>
    <dgm:pt modelId="{3A4EACF5-55ED-4DBA-8E41-A23AD58F93C5}" type="pres">
      <dgm:prSet presAssocID="{585A63D2-EAFF-4BB9-AB71-947E3B755A45}" presName="container" presStyleCnt="0">
        <dgm:presLayoutVars>
          <dgm:dir/>
          <dgm:resizeHandles val="exact"/>
        </dgm:presLayoutVars>
      </dgm:prSet>
      <dgm:spPr/>
    </dgm:pt>
    <dgm:pt modelId="{9A4FF549-3642-488B-8C3C-0DE163BC9D46}" type="pres">
      <dgm:prSet presAssocID="{9DCC6509-EA09-42CB-A303-D34EFDF85BA2}" presName="compNode" presStyleCnt="0"/>
      <dgm:spPr/>
    </dgm:pt>
    <dgm:pt modelId="{F8210C38-9430-4314-8CBB-14F14492C024}" type="pres">
      <dgm:prSet presAssocID="{9DCC6509-EA09-42CB-A303-D34EFDF85BA2}" presName="iconBgRect" presStyleLbl="bgShp" presStyleIdx="0" presStyleCnt="4"/>
      <dgm:spPr/>
    </dgm:pt>
    <dgm:pt modelId="{12B5DD55-4FBF-4AF2-A018-40B58F604BDD}" type="pres">
      <dgm:prSet presAssocID="{9DCC6509-EA09-42CB-A303-D34EFDF85B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C90D5E5-EA99-44F2-B54A-E8C7A53C4C82}" type="pres">
      <dgm:prSet presAssocID="{9DCC6509-EA09-42CB-A303-D34EFDF85BA2}" presName="spaceRect" presStyleCnt="0"/>
      <dgm:spPr/>
    </dgm:pt>
    <dgm:pt modelId="{43A0DEBA-B716-46DD-BEFD-7F8B1352A1E6}" type="pres">
      <dgm:prSet presAssocID="{9DCC6509-EA09-42CB-A303-D34EFDF85BA2}" presName="textRect" presStyleLbl="revTx" presStyleIdx="0" presStyleCnt="4">
        <dgm:presLayoutVars>
          <dgm:chMax val="1"/>
          <dgm:chPref val="1"/>
        </dgm:presLayoutVars>
      </dgm:prSet>
      <dgm:spPr/>
    </dgm:pt>
    <dgm:pt modelId="{7769A0D9-78F8-4177-B4DD-18BEB5D373E0}" type="pres">
      <dgm:prSet presAssocID="{0957BC5D-6E80-4F55-BD63-1DD356F0137C}" presName="sibTrans" presStyleLbl="sibTrans2D1" presStyleIdx="0" presStyleCnt="0"/>
      <dgm:spPr/>
    </dgm:pt>
    <dgm:pt modelId="{9655719B-D569-4952-BF58-169B1C118253}" type="pres">
      <dgm:prSet presAssocID="{B1C14845-2E58-4C50-B1E1-B6AF6008340B}" presName="compNode" presStyleCnt="0"/>
      <dgm:spPr/>
    </dgm:pt>
    <dgm:pt modelId="{CC020573-2DB0-489F-A455-A44B2C5A10AB}" type="pres">
      <dgm:prSet presAssocID="{B1C14845-2E58-4C50-B1E1-B6AF6008340B}" presName="iconBgRect" presStyleLbl="bgShp" presStyleIdx="1" presStyleCnt="4"/>
      <dgm:spPr/>
    </dgm:pt>
    <dgm:pt modelId="{5E1B8BEB-AFF6-41B4-AD05-D611F50AD2FF}" type="pres">
      <dgm:prSet presAssocID="{B1C14845-2E58-4C50-B1E1-B6AF600834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94973E-DC44-458B-B676-75D29CD4BA8F}" type="pres">
      <dgm:prSet presAssocID="{B1C14845-2E58-4C50-B1E1-B6AF6008340B}" presName="spaceRect" presStyleCnt="0"/>
      <dgm:spPr/>
    </dgm:pt>
    <dgm:pt modelId="{53BC3611-3268-4FEC-85F0-8EBE79EDF48E}" type="pres">
      <dgm:prSet presAssocID="{B1C14845-2E58-4C50-B1E1-B6AF6008340B}" presName="textRect" presStyleLbl="revTx" presStyleIdx="1" presStyleCnt="4">
        <dgm:presLayoutVars>
          <dgm:chMax val="1"/>
          <dgm:chPref val="1"/>
        </dgm:presLayoutVars>
      </dgm:prSet>
      <dgm:spPr/>
    </dgm:pt>
    <dgm:pt modelId="{38D8E401-EE8D-45BD-A276-E73FD4DE6A8B}" type="pres">
      <dgm:prSet presAssocID="{A7803D30-6723-450D-8BC9-22D5C455A248}" presName="sibTrans" presStyleLbl="sibTrans2D1" presStyleIdx="0" presStyleCnt="0"/>
      <dgm:spPr/>
    </dgm:pt>
    <dgm:pt modelId="{6A5F0546-4C1E-41BF-B5E0-E4C21444EC32}" type="pres">
      <dgm:prSet presAssocID="{9B0486A9-D987-4B3E-9E2B-8A292BE2AAE1}" presName="compNode" presStyleCnt="0"/>
      <dgm:spPr/>
    </dgm:pt>
    <dgm:pt modelId="{0065056E-3479-4A56-8293-7ED2D9B47E5E}" type="pres">
      <dgm:prSet presAssocID="{9B0486A9-D987-4B3E-9E2B-8A292BE2AAE1}" presName="iconBgRect" presStyleLbl="bgShp" presStyleIdx="2" presStyleCnt="4"/>
      <dgm:spPr/>
    </dgm:pt>
    <dgm:pt modelId="{1AABF6DD-5599-4D7F-B5FE-1ADF87A58F2C}" type="pres">
      <dgm:prSet presAssocID="{9B0486A9-D987-4B3E-9E2B-8A292BE2AA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ADF046E-6465-4231-8104-9DAD593B80C2}" type="pres">
      <dgm:prSet presAssocID="{9B0486A9-D987-4B3E-9E2B-8A292BE2AAE1}" presName="spaceRect" presStyleCnt="0"/>
      <dgm:spPr/>
    </dgm:pt>
    <dgm:pt modelId="{D55FC2CD-E41A-4F5A-ACA0-8CD216C0DE8C}" type="pres">
      <dgm:prSet presAssocID="{9B0486A9-D987-4B3E-9E2B-8A292BE2AAE1}" presName="textRect" presStyleLbl="revTx" presStyleIdx="2" presStyleCnt="4">
        <dgm:presLayoutVars>
          <dgm:chMax val="1"/>
          <dgm:chPref val="1"/>
        </dgm:presLayoutVars>
      </dgm:prSet>
      <dgm:spPr/>
    </dgm:pt>
    <dgm:pt modelId="{3D058CCE-1F03-471E-804D-85BEED3C652C}" type="pres">
      <dgm:prSet presAssocID="{72A7C25F-B52D-48D8-8019-DA87B5DC7620}" presName="sibTrans" presStyleLbl="sibTrans2D1" presStyleIdx="0" presStyleCnt="0"/>
      <dgm:spPr/>
    </dgm:pt>
    <dgm:pt modelId="{B88582F9-BE02-473E-A5B8-E372A09B1459}" type="pres">
      <dgm:prSet presAssocID="{2649528F-D3CC-48DF-B6C9-27813E2F0ACB}" presName="compNode" presStyleCnt="0"/>
      <dgm:spPr/>
    </dgm:pt>
    <dgm:pt modelId="{62E9DAC6-1CD8-4035-A254-FC2A8FD12FB9}" type="pres">
      <dgm:prSet presAssocID="{2649528F-D3CC-48DF-B6C9-27813E2F0ACB}" presName="iconBgRect" presStyleLbl="bgShp" presStyleIdx="3" presStyleCnt="4"/>
      <dgm:spPr/>
    </dgm:pt>
    <dgm:pt modelId="{245E64B4-1F18-4023-9F85-21CF72548276}" type="pres">
      <dgm:prSet presAssocID="{2649528F-D3CC-48DF-B6C9-27813E2F0A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5CECD65-45B7-42DA-9A34-9F1677482867}" type="pres">
      <dgm:prSet presAssocID="{2649528F-D3CC-48DF-B6C9-27813E2F0ACB}" presName="spaceRect" presStyleCnt="0"/>
      <dgm:spPr/>
    </dgm:pt>
    <dgm:pt modelId="{99F8D175-6ADF-4FFB-AA80-6B3D9DD8D52A}" type="pres">
      <dgm:prSet presAssocID="{2649528F-D3CC-48DF-B6C9-27813E2F0AC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EA4007-C26F-4CA7-AB7C-8A8FDFA1B034}" type="presOf" srcId="{2649528F-D3CC-48DF-B6C9-27813E2F0ACB}" destId="{99F8D175-6ADF-4FFB-AA80-6B3D9DD8D52A}" srcOrd="0" destOrd="0" presId="urn:microsoft.com/office/officeart/2018/2/layout/IconCircleList"/>
    <dgm:cxn modelId="{2B3A420B-B2C4-47C5-BB92-CED04650A7B1}" srcId="{585A63D2-EAFF-4BB9-AB71-947E3B755A45}" destId="{9DCC6509-EA09-42CB-A303-D34EFDF85BA2}" srcOrd="0" destOrd="0" parTransId="{CB453F13-3686-41DC-9DC7-92F6832CE31C}" sibTransId="{0957BC5D-6E80-4F55-BD63-1DD356F0137C}"/>
    <dgm:cxn modelId="{514B9A40-7F05-497A-B16B-0C40E8C58C5C}" type="presOf" srcId="{0957BC5D-6E80-4F55-BD63-1DD356F0137C}" destId="{7769A0D9-78F8-4177-B4DD-18BEB5D373E0}" srcOrd="0" destOrd="0" presId="urn:microsoft.com/office/officeart/2018/2/layout/IconCircleList"/>
    <dgm:cxn modelId="{46A24D5B-F400-4DD5-AE5B-C4CB9DA37A9D}" type="presOf" srcId="{9B0486A9-D987-4B3E-9E2B-8A292BE2AAE1}" destId="{D55FC2CD-E41A-4F5A-ACA0-8CD216C0DE8C}" srcOrd="0" destOrd="0" presId="urn:microsoft.com/office/officeart/2018/2/layout/IconCircleList"/>
    <dgm:cxn modelId="{1CC83D68-218D-4840-94F0-7D757A613139}" type="presOf" srcId="{72A7C25F-B52D-48D8-8019-DA87B5DC7620}" destId="{3D058CCE-1F03-471E-804D-85BEED3C652C}" srcOrd="0" destOrd="0" presId="urn:microsoft.com/office/officeart/2018/2/layout/IconCircleList"/>
    <dgm:cxn modelId="{A9A7AF6A-2435-4A46-AECC-8075EE505C86}" type="presOf" srcId="{A7803D30-6723-450D-8BC9-22D5C455A248}" destId="{38D8E401-EE8D-45BD-A276-E73FD4DE6A8B}" srcOrd="0" destOrd="0" presId="urn:microsoft.com/office/officeart/2018/2/layout/IconCircleList"/>
    <dgm:cxn modelId="{31505C72-1A7D-42D0-AC02-DA010C45AB20}" type="presOf" srcId="{585A63D2-EAFF-4BB9-AB71-947E3B755A45}" destId="{7DCA2D0A-D7A2-49B6-B182-ECBE3E3C5054}" srcOrd="0" destOrd="0" presId="urn:microsoft.com/office/officeart/2018/2/layout/IconCircleList"/>
    <dgm:cxn modelId="{7A161886-D9AF-46A4-B323-C30B2FC2AD29}" srcId="{585A63D2-EAFF-4BB9-AB71-947E3B755A45}" destId="{B1C14845-2E58-4C50-B1E1-B6AF6008340B}" srcOrd="1" destOrd="0" parTransId="{0D33DB73-1759-4D78-B3A6-9F334BB1953F}" sibTransId="{A7803D30-6723-450D-8BC9-22D5C455A248}"/>
    <dgm:cxn modelId="{A729A692-0E10-450D-8A21-FF33E8DA180F}" srcId="{585A63D2-EAFF-4BB9-AB71-947E3B755A45}" destId="{9B0486A9-D987-4B3E-9E2B-8A292BE2AAE1}" srcOrd="2" destOrd="0" parTransId="{B4CBC4E2-673B-4195-985C-EA84A1A00145}" sibTransId="{72A7C25F-B52D-48D8-8019-DA87B5DC7620}"/>
    <dgm:cxn modelId="{1C272DB8-50CC-4A7E-A066-3E751D39A17A}" type="presOf" srcId="{9DCC6509-EA09-42CB-A303-D34EFDF85BA2}" destId="{43A0DEBA-B716-46DD-BEFD-7F8B1352A1E6}" srcOrd="0" destOrd="0" presId="urn:microsoft.com/office/officeart/2018/2/layout/IconCircleList"/>
    <dgm:cxn modelId="{8989B4BB-5F5F-4488-A598-70D7D68FF327}" srcId="{585A63D2-EAFF-4BB9-AB71-947E3B755A45}" destId="{2649528F-D3CC-48DF-B6C9-27813E2F0ACB}" srcOrd="3" destOrd="0" parTransId="{4E2B5B23-39A9-4617-AEDF-DDCA6D16E144}" sibTransId="{C7C5E03E-8C5A-4BFE-A070-086D69B59290}"/>
    <dgm:cxn modelId="{A7416BD1-9EE3-447A-B439-649FF8AAFE69}" type="presOf" srcId="{B1C14845-2E58-4C50-B1E1-B6AF6008340B}" destId="{53BC3611-3268-4FEC-85F0-8EBE79EDF48E}" srcOrd="0" destOrd="0" presId="urn:microsoft.com/office/officeart/2018/2/layout/IconCircleList"/>
    <dgm:cxn modelId="{91058767-0985-405E-8473-F90ED03402E2}" type="presParOf" srcId="{7DCA2D0A-D7A2-49B6-B182-ECBE3E3C5054}" destId="{3A4EACF5-55ED-4DBA-8E41-A23AD58F93C5}" srcOrd="0" destOrd="0" presId="urn:microsoft.com/office/officeart/2018/2/layout/IconCircleList"/>
    <dgm:cxn modelId="{3069E408-FD34-4924-9AB0-2BB6AA271831}" type="presParOf" srcId="{3A4EACF5-55ED-4DBA-8E41-A23AD58F93C5}" destId="{9A4FF549-3642-488B-8C3C-0DE163BC9D46}" srcOrd="0" destOrd="0" presId="urn:microsoft.com/office/officeart/2018/2/layout/IconCircleList"/>
    <dgm:cxn modelId="{8497F686-38D7-4C77-86E0-7A7F88BF031D}" type="presParOf" srcId="{9A4FF549-3642-488B-8C3C-0DE163BC9D46}" destId="{F8210C38-9430-4314-8CBB-14F14492C024}" srcOrd="0" destOrd="0" presId="urn:microsoft.com/office/officeart/2018/2/layout/IconCircleList"/>
    <dgm:cxn modelId="{683B17FE-A734-4F85-B23C-9C7321125052}" type="presParOf" srcId="{9A4FF549-3642-488B-8C3C-0DE163BC9D46}" destId="{12B5DD55-4FBF-4AF2-A018-40B58F604BDD}" srcOrd="1" destOrd="0" presId="urn:microsoft.com/office/officeart/2018/2/layout/IconCircleList"/>
    <dgm:cxn modelId="{314408C4-D9A1-49E7-B1F6-C6628B686BCF}" type="presParOf" srcId="{9A4FF549-3642-488B-8C3C-0DE163BC9D46}" destId="{CC90D5E5-EA99-44F2-B54A-E8C7A53C4C82}" srcOrd="2" destOrd="0" presId="urn:microsoft.com/office/officeart/2018/2/layout/IconCircleList"/>
    <dgm:cxn modelId="{674E51D8-3741-4A13-8087-14B3C199A940}" type="presParOf" srcId="{9A4FF549-3642-488B-8C3C-0DE163BC9D46}" destId="{43A0DEBA-B716-46DD-BEFD-7F8B1352A1E6}" srcOrd="3" destOrd="0" presId="urn:microsoft.com/office/officeart/2018/2/layout/IconCircleList"/>
    <dgm:cxn modelId="{01FB4718-F824-4B03-9927-A586D5EF1C24}" type="presParOf" srcId="{3A4EACF5-55ED-4DBA-8E41-A23AD58F93C5}" destId="{7769A0D9-78F8-4177-B4DD-18BEB5D373E0}" srcOrd="1" destOrd="0" presId="urn:microsoft.com/office/officeart/2018/2/layout/IconCircleList"/>
    <dgm:cxn modelId="{AD3E9025-8406-42D0-BEC2-5A5CDA6E96F0}" type="presParOf" srcId="{3A4EACF5-55ED-4DBA-8E41-A23AD58F93C5}" destId="{9655719B-D569-4952-BF58-169B1C118253}" srcOrd="2" destOrd="0" presId="urn:microsoft.com/office/officeart/2018/2/layout/IconCircleList"/>
    <dgm:cxn modelId="{4588A727-B9EF-4FE0-B662-D6A3EE2326D8}" type="presParOf" srcId="{9655719B-D569-4952-BF58-169B1C118253}" destId="{CC020573-2DB0-489F-A455-A44B2C5A10AB}" srcOrd="0" destOrd="0" presId="urn:microsoft.com/office/officeart/2018/2/layout/IconCircleList"/>
    <dgm:cxn modelId="{5B7C9663-51D3-4A59-82DB-88FDE8CC2651}" type="presParOf" srcId="{9655719B-D569-4952-BF58-169B1C118253}" destId="{5E1B8BEB-AFF6-41B4-AD05-D611F50AD2FF}" srcOrd="1" destOrd="0" presId="urn:microsoft.com/office/officeart/2018/2/layout/IconCircleList"/>
    <dgm:cxn modelId="{19218FFA-10A4-47F5-A9B9-0003D3D28F97}" type="presParOf" srcId="{9655719B-D569-4952-BF58-169B1C118253}" destId="{5894973E-DC44-458B-B676-75D29CD4BA8F}" srcOrd="2" destOrd="0" presId="urn:microsoft.com/office/officeart/2018/2/layout/IconCircleList"/>
    <dgm:cxn modelId="{F890FB13-B60C-47EE-BF64-D6EEBBE4AA46}" type="presParOf" srcId="{9655719B-D569-4952-BF58-169B1C118253}" destId="{53BC3611-3268-4FEC-85F0-8EBE79EDF48E}" srcOrd="3" destOrd="0" presId="urn:microsoft.com/office/officeart/2018/2/layout/IconCircleList"/>
    <dgm:cxn modelId="{E754E0F2-B6D9-4EAA-A394-82CC1146530C}" type="presParOf" srcId="{3A4EACF5-55ED-4DBA-8E41-A23AD58F93C5}" destId="{38D8E401-EE8D-45BD-A276-E73FD4DE6A8B}" srcOrd="3" destOrd="0" presId="urn:microsoft.com/office/officeart/2018/2/layout/IconCircleList"/>
    <dgm:cxn modelId="{FDF45CAF-5BE1-4C89-97AF-043F5B52D554}" type="presParOf" srcId="{3A4EACF5-55ED-4DBA-8E41-A23AD58F93C5}" destId="{6A5F0546-4C1E-41BF-B5E0-E4C21444EC32}" srcOrd="4" destOrd="0" presId="urn:microsoft.com/office/officeart/2018/2/layout/IconCircleList"/>
    <dgm:cxn modelId="{75B62452-FDC2-4666-A370-F90C89ED294E}" type="presParOf" srcId="{6A5F0546-4C1E-41BF-B5E0-E4C21444EC32}" destId="{0065056E-3479-4A56-8293-7ED2D9B47E5E}" srcOrd="0" destOrd="0" presId="urn:microsoft.com/office/officeart/2018/2/layout/IconCircleList"/>
    <dgm:cxn modelId="{27603C21-1073-4CC9-9556-324B9D492426}" type="presParOf" srcId="{6A5F0546-4C1E-41BF-B5E0-E4C21444EC32}" destId="{1AABF6DD-5599-4D7F-B5FE-1ADF87A58F2C}" srcOrd="1" destOrd="0" presId="urn:microsoft.com/office/officeart/2018/2/layout/IconCircleList"/>
    <dgm:cxn modelId="{478E8D06-EAF2-4C83-B14D-93979A03130B}" type="presParOf" srcId="{6A5F0546-4C1E-41BF-B5E0-E4C21444EC32}" destId="{CADF046E-6465-4231-8104-9DAD593B80C2}" srcOrd="2" destOrd="0" presId="urn:microsoft.com/office/officeart/2018/2/layout/IconCircleList"/>
    <dgm:cxn modelId="{5A17E9E0-46C0-42C0-9AD7-4949737FCBF8}" type="presParOf" srcId="{6A5F0546-4C1E-41BF-B5E0-E4C21444EC32}" destId="{D55FC2CD-E41A-4F5A-ACA0-8CD216C0DE8C}" srcOrd="3" destOrd="0" presId="urn:microsoft.com/office/officeart/2018/2/layout/IconCircleList"/>
    <dgm:cxn modelId="{1338A859-45F8-4A25-8598-B7022DD8CF3A}" type="presParOf" srcId="{3A4EACF5-55ED-4DBA-8E41-A23AD58F93C5}" destId="{3D058CCE-1F03-471E-804D-85BEED3C652C}" srcOrd="5" destOrd="0" presId="urn:microsoft.com/office/officeart/2018/2/layout/IconCircleList"/>
    <dgm:cxn modelId="{3C0127C7-D12A-425F-9CEA-71961B068E98}" type="presParOf" srcId="{3A4EACF5-55ED-4DBA-8E41-A23AD58F93C5}" destId="{B88582F9-BE02-473E-A5B8-E372A09B1459}" srcOrd="6" destOrd="0" presId="urn:microsoft.com/office/officeart/2018/2/layout/IconCircleList"/>
    <dgm:cxn modelId="{E111C597-6B18-4AF0-ADA8-8E3528322468}" type="presParOf" srcId="{B88582F9-BE02-473E-A5B8-E372A09B1459}" destId="{62E9DAC6-1CD8-4035-A254-FC2A8FD12FB9}" srcOrd="0" destOrd="0" presId="urn:microsoft.com/office/officeart/2018/2/layout/IconCircleList"/>
    <dgm:cxn modelId="{A6EC7F99-CD80-49A3-80DA-6A6A17036033}" type="presParOf" srcId="{B88582F9-BE02-473E-A5B8-E372A09B1459}" destId="{245E64B4-1F18-4023-9F85-21CF72548276}" srcOrd="1" destOrd="0" presId="urn:microsoft.com/office/officeart/2018/2/layout/IconCircleList"/>
    <dgm:cxn modelId="{70C03D7D-83DB-4DA4-9054-E3E44BE84D3B}" type="presParOf" srcId="{B88582F9-BE02-473E-A5B8-E372A09B1459}" destId="{05CECD65-45B7-42DA-9A34-9F1677482867}" srcOrd="2" destOrd="0" presId="urn:microsoft.com/office/officeart/2018/2/layout/IconCircleList"/>
    <dgm:cxn modelId="{31AA8F13-A78D-4009-A021-4F7B9E33BB82}" type="presParOf" srcId="{B88582F9-BE02-473E-A5B8-E372A09B1459}" destId="{99F8D175-6ADF-4FFB-AA80-6B3D9DD8D5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10C38-9430-4314-8CBB-14F14492C024}">
      <dsp:nvSpPr>
        <dsp:cNvPr id="0" name=""/>
        <dsp:cNvSpPr/>
      </dsp:nvSpPr>
      <dsp:spPr>
        <a:xfrm>
          <a:off x="138028" y="617036"/>
          <a:ext cx="1126576" cy="1126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DD55-4FBF-4AF2-A018-40B58F604BDD}">
      <dsp:nvSpPr>
        <dsp:cNvPr id="0" name=""/>
        <dsp:cNvSpPr/>
      </dsp:nvSpPr>
      <dsp:spPr>
        <a:xfrm>
          <a:off x="374610" y="853617"/>
          <a:ext cx="653414" cy="653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0DEBA-B716-46DD-BEFD-7F8B1352A1E6}">
      <dsp:nvSpPr>
        <dsp:cNvPr id="0" name=""/>
        <dsp:cNvSpPr/>
      </dsp:nvSpPr>
      <dsp:spPr>
        <a:xfrm>
          <a:off x="1506014" y="617036"/>
          <a:ext cx="2655502" cy="112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Real-world decisions often involve uncertainty</a:t>
          </a:r>
          <a:endParaRPr lang="en-US" sz="2000" kern="1200"/>
        </a:p>
      </dsp:txBody>
      <dsp:txXfrm>
        <a:off x="1506014" y="617036"/>
        <a:ext cx="2655502" cy="1126576"/>
      </dsp:txXfrm>
    </dsp:sp>
    <dsp:sp modelId="{CC020573-2DB0-489F-A455-A44B2C5A10AB}">
      <dsp:nvSpPr>
        <dsp:cNvPr id="0" name=""/>
        <dsp:cNvSpPr/>
      </dsp:nvSpPr>
      <dsp:spPr>
        <a:xfrm>
          <a:off x="4624218" y="617036"/>
          <a:ext cx="1126576" cy="1126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B8BEB-AFF6-41B4-AD05-D611F50AD2FF}">
      <dsp:nvSpPr>
        <dsp:cNvPr id="0" name=""/>
        <dsp:cNvSpPr/>
      </dsp:nvSpPr>
      <dsp:spPr>
        <a:xfrm>
          <a:off x="4860799" y="853617"/>
          <a:ext cx="653414" cy="653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C3611-3268-4FEC-85F0-8EBE79EDF48E}">
      <dsp:nvSpPr>
        <dsp:cNvPr id="0" name=""/>
        <dsp:cNvSpPr/>
      </dsp:nvSpPr>
      <dsp:spPr>
        <a:xfrm>
          <a:off x="5992203" y="617036"/>
          <a:ext cx="2655502" cy="112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Data provides evidence to reduce uncertainty</a:t>
          </a:r>
          <a:endParaRPr lang="en-US" sz="2000" kern="1200"/>
        </a:p>
      </dsp:txBody>
      <dsp:txXfrm>
        <a:off x="5992203" y="617036"/>
        <a:ext cx="2655502" cy="1126576"/>
      </dsp:txXfrm>
    </dsp:sp>
    <dsp:sp modelId="{0065056E-3479-4A56-8293-7ED2D9B47E5E}">
      <dsp:nvSpPr>
        <dsp:cNvPr id="0" name=""/>
        <dsp:cNvSpPr/>
      </dsp:nvSpPr>
      <dsp:spPr>
        <a:xfrm>
          <a:off x="138028" y="2457864"/>
          <a:ext cx="1126576" cy="1126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BF6DD-5599-4D7F-B5FE-1ADF87A58F2C}">
      <dsp:nvSpPr>
        <dsp:cNvPr id="0" name=""/>
        <dsp:cNvSpPr/>
      </dsp:nvSpPr>
      <dsp:spPr>
        <a:xfrm>
          <a:off x="374610" y="2694445"/>
          <a:ext cx="653414" cy="653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C2CD-E41A-4F5A-ACA0-8CD216C0DE8C}">
      <dsp:nvSpPr>
        <dsp:cNvPr id="0" name=""/>
        <dsp:cNvSpPr/>
      </dsp:nvSpPr>
      <dsp:spPr>
        <a:xfrm>
          <a:off x="1506014" y="2457864"/>
          <a:ext cx="2655502" cy="112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Examples: court verdicts, medical diagnoses, policy decisions</a:t>
          </a:r>
          <a:endParaRPr lang="en-US" sz="2000" kern="1200"/>
        </a:p>
      </dsp:txBody>
      <dsp:txXfrm>
        <a:off x="1506014" y="2457864"/>
        <a:ext cx="2655502" cy="1126576"/>
      </dsp:txXfrm>
    </dsp:sp>
    <dsp:sp modelId="{62E9DAC6-1CD8-4035-A254-FC2A8FD12FB9}">
      <dsp:nvSpPr>
        <dsp:cNvPr id="0" name=""/>
        <dsp:cNvSpPr/>
      </dsp:nvSpPr>
      <dsp:spPr>
        <a:xfrm>
          <a:off x="4624218" y="2457864"/>
          <a:ext cx="1126576" cy="1126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E64B4-1F18-4023-9F85-21CF72548276}">
      <dsp:nvSpPr>
        <dsp:cNvPr id="0" name=""/>
        <dsp:cNvSpPr/>
      </dsp:nvSpPr>
      <dsp:spPr>
        <a:xfrm>
          <a:off x="4860799" y="2694445"/>
          <a:ext cx="653414" cy="653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8D175-6ADF-4FFB-AA80-6B3D9DD8D52A}">
      <dsp:nvSpPr>
        <dsp:cNvPr id="0" name=""/>
        <dsp:cNvSpPr/>
      </dsp:nvSpPr>
      <dsp:spPr>
        <a:xfrm>
          <a:off x="5992203" y="2457864"/>
          <a:ext cx="2655502" cy="112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Quantitative methods make findings traceable and transparent</a:t>
          </a:r>
          <a:endParaRPr lang="en-US" sz="2000" kern="1200"/>
        </a:p>
      </dsp:txBody>
      <dsp:txXfrm>
        <a:off x="5992203" y="2457864"/>
        <a:ext cx="2655502" cy="1126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678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5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0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25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3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7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9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Data &amp; the Logic of Inference</a:t>
            </a:r>
          </a:p>
        </p:txBody>
      </p:sp>
      <p:sp>
        <p:nvSpPr>
          <p:cNvPr id="4" name="Podtytuł 6">
            <a:extLst>
              <a:ext uri="{FF2B5EF4-FFF2-40B4-BE49-F238E27FC236}">
                <a16:creationId xmlns:a16="http://schemas.microsoft.com/office/drawing/2014/main" id="{295D49D0-B63B-E0B2-2A78-7C0427F3B9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2063" y="5761703"/>
            <a:ext cx="9418637" cy="7311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rgbClr val="FFFFF3"/>
                </a:solidFill>
              </a:rPr>
              <a:t>Miko</a:t>
            </a:r>
            <a:r>
              <a:rPr lang="pl-PL" dirty="0" err="1">
                <a:solidFill>
                  <a:srgbClr val="FFFFF3"/>
                </a:solidFill>
              </a:rPr>
              <a:t>łaj</a:t>
            </a:r>
            <a:r>
              <a:rPr lang="pl-PL" dirty="0">
                <a:solidFill>
                  <a:srgbClr val="FFFFF3"/>
                </a:solidFill>
              </a:rPr>
              <a:t> Wieczór, M.A.</a:t>
            </a:r>
          </a:p>
          <a:p>
            <a:pPr>
              <a:spcAft>
                <a:spcPts val="600"/>
              </a:spcAft>
            </a:pPr>
            <a:r>
              <a:rPr lang="pl-PL" dirty="0" err="1">
                <a:solidFill>
                  <a:srgbClr val="FFFFF3"/>
                </a:solidFill>
              </a:rPr>
              <a:t>Faculty</a:t>
            </a:r>
            <a:r>
              <a:rPr lang="pl-PL" dirty="0">
                <a:solidFill>
                  <a:srgbClr val="FFFFF3"/>
                </a:solidFill>
              </a:rPr>
              <a:t> of </a:t>
            </a:r>
            <a:r>
              <a:rPr lang="pl-PL" dirty="0" err="1">
                <a:solidFill>
                  <a:srgbClr val="FFFFF3"/>
                </a:solidFill>
              </a:rPr>
              <a:t>Psychology</a:t>
            </a:r>
            <a:r>
              <a:rPr lang="pl-PL" dirty="0">
                <a:solidFill>
                  <a:srgbClr val="FFFFF3"/>
                </a:solidFill>
              </a:rPr>
              <a:t> and </a:t>
            </a:r>
            <a:r>
              <a:rPr lang="pl-PL" dirty="0" err="1">
                <a:solidFill>
                  <a:srgbClr val="FFFFF3"/>
                </a:solidFill>
              </a:rPr>
              <a:t>Cognitive</a:t>
            </a:r>
            <a:r>
              <a:rPr lang="pl-PL" dirty="0">
                <a:solidFill>
                  <a:srgbClr val="FFFFF3"/>
                </a:solidFill>
              </a:rPr>
              <a:t> Science, AMU </a:t>
            </a:r>
            <a:r>
              <a:rPr lang="pl-PL" dirty="0" err="1">
                <a:solidFill>
                  <a:srgbClr val="FFFFF3"/>
                </a:solidFill>
              </a:rPr>
              <a:t>Poznan</a:t>
            </a:r>
            <a:endParaRPr lang="en-GB" dirty="0">
              <a:solidFill>
                <a:srgbClr val="FFFFF3"/>
              </a:solidFill>
            </a:endParaRPr>
          </a:p>
        </p:txBody>
      </p:sp>
      <p:pic>
        <p:nvPicPr>
          <p:cNvPr id="5" name="Picture 2" descr="SICSS-AMU/Law">
            <a:extLst>
              <a:ext uri="{FF2B5EF4-FFF2-40B4-BE49-F238E27FC236}">
                <a16:creationId xmlns:a16="http://schemas.microsoft.com/office/drawing/2014/main" id="{AF98CEA8-C0CE-031D-62F2-DCDFE2971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5430" r="19429" b="19731"/>
          <a:stretch>
            <a:fillRect/>
          </a:stretch>
        </p:blipFill>
        <p:spPr bwMode="auto">
          <a:xfrm>
            <a:off x="10268607" y="4926634"/>
            <a:ext cx="1923393" cy="193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(De)constructing Experiment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1898" y="643466"/>
            <a:ext cx="5827472" cy="5571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Scenario: A study tests whether a reminder (“take your time”) improves eyewitness identification accuracy.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• What should be measured?      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• What design (within or between participant) would you choose?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• What is the IV?      • What is the DV?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• Which condition would serve as control?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240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2400"/>
              <a:t>Discuss with each other and share answers.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t>Distributions &amp; Overlap</a:t>
            </a:r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15D30CA4-69E6-9B37-831B-27EFD77A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7" r="25361" b="-1"/>
          <a:stretch>
            <a:fillRect/>
          </a:stretch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290" y="2005739"/>
            <a:ext cx="6015571" cy="4174398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lang="en-GB" sz="2400"/>
              <a:t>Comparing two groups often involves overlapping distributions</a:t>
            </a:r>
          </a:p>
          <a:p>
            <a:pPr>
              <a:defRPr sz="2400"/>
            </a:pPr>
            <a:r>
              <a:rPr lang="en-GB" sz="2400"/>
              <a:t>Example: Guilty vs. Innocent distributions of 'nervousness' scores</a:t>
            </a:r>
          </a:p>
          <a:p>
            <a:pPr>
              <a:defRPr sz="2400"/>
            </a:pPr>
            <a:r>
              <a:rPr lang="en-GB" sz="2400"/>
              <a:t>Overlap creates decision uncertainty: where to draw the cutoff?</a:t>
            </a:r>
          </a:p>
          <a:p>
            <a:pPr>
              <a:defRPr sz="2400"/>
            </a:pPr>
            <a:r>
              <a:rPr lang="en-GB" sz="2400"/>
              <a:t>This overlap problem leads directly to Signal Detection Theory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656" y="281642"/>
            <a:ext cx="9692640" cy="1325562"/>
          </a:xfrm>
        </p:spPr>
        <p:txBody>
          <a:bodyPr/>
          <a:lstStyle/>
          <a:p>
            <a:r>
              <a:rPr dirty="0"/>
              <a:t>Visualizing Overlap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7986" y="1895491"/>
            <a:ext cx="103268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 </a:t>
            </a:r>
            <a:r>
              <a:rPr lang="en-GB" dirty="0"/>
              <a:t>Innocent and </a:t>
            </a:r>
            <a:r>
              <a:rPr dirty="0"/>
              <a:t>Guilty</a:t>
            </a:r>
            <a:r>
              <a:rPr lang="en-GB" dirty="0"/>
              <a:t> people</a:t>
            </a:r>
            <a:r>
              <a:rPr dirty="0"/>
              <a:t> </a:t>
            </a:r>
            <a:r>
              <a:rPr lang="pl-PL" dirty="0" err="1"/>
              <a:t>scores</a:t>
            </a:r>
            <a:r>
              <a:rPr lang="pl-PL" dirty="0"/>
              <a:t> </a:t>
            </a:r>
            <a:r>
              <a:rPr dirty="0"/>
              <a:t>distribution</a:t>
            </a:r>
            <a:r>
              <a:rPr lang="en-GB" dirty="0"/>
              <a:t>s on the nervousness scale during interrogation</a:t>
            </a:r>
            <a:endParaRPr dirty="0"/>
          </a:p>
          <a:p>
            <a:r>
              <a:rPr dirty="0"/>
              <a:t>• </a:t>
            </a:r>
            <a:r>
              <a:rPr lang="en-GB" dirty="0"/>
              <a:t>Where to draw the threshold of nervousness that will tell us that someone is guilty?</a:t>
            </a:r>
            <a:endParaRPr dirty="0"/>
          </a:p>
        </p:txBody>
      </p:sp>
      <p:sp>
        <p:nvSpPr>
          <p:cNvPr id="4" name="Dowolny kształt: kształt 7">
            <a:extLst>
              <a:ext uri="{FF2B5EF4-FFF2-40B4-BE49-F238E27FC236}">
                <a16:creationId xmlns:a16="http://schemas.microsoft.com/office/drawing/2014/main" id="{046D643C-581B-3BD7-8A69-ECE165E84088}"/>
              </a:ext>
            </a:extLst>
          </p:cNvPr>
          <p:cNvSpPr/>
          <p:nvPr/>
        </p:nvSpPr>
        <p:spPr>
          <a:xfrm>
            <a:off x="1792683" y="4019799"/>
            <a:ext cx="4618653" cy="2010666"/>
          </a:xfrm>
          <a:custGeom>
            <a:avLst/>
            <a:gdLst>
              <a:gd name="connsiteX0" fmla="*/ 0 w 3498979"/>
              <a:gd name="connsiteY0" fmla="*/ 1707827 h 1718832"/>
              <a:gd name="connsiteX1" fmla="*/ 867747 w 3498979"/>
              <a:gd name="connsiteY1" fmla="*/ 1465231 h 1718832"/>
              <a:gd name="connsiteX2" fmla="*/ 1819469 w 3498979"/>
              <a:gd name="connsiteY2" fmla="*/ 325 h 1718832"/>
              <a:gd name="connsiteX3" fmla="*/ 2659224 w 3498979"/>
              <a:gd name="connsiteY3" fmla="*/ 1334603 h 1718832"/>
              <a:gd name="connsiteX4" fmla="*/ 3498979 w 3498979"/>
              <a:gd name="connsiteY4" fmla="*/ 1679835 h 1718832"/>
              <a:gd name="connsiteX0" fmla="*/ 0 w 3498979"/>
              <a:gd name="connsiteY0" fmla="*/ 1707504 h 1718509"/>
              <a:gd name="connsiteX1" fmla="*/ 867747 w 3498979"/>
              <a:gd name="connsiteY1" fmla="*/ 1464908 h 1718509"/>
              <a:gd name="connsiteX2" fmla="*/ 1819469 w 3498979"/>
              <a:gd name="connsiteY2" fmla="*/ 2 h 1718509"/>
              <a:gd name="connsiteX3" fmla="*/ 2722841 w 3498979"/>
              <a:gd name="connsiteY3" fmla="*/ 1475179 h 1718509"/>
              <a:gd name="connsiteX4" fmla="*/ 3498979 w 3498979"/>
              <a:gd name="connsiteY4" fmla="*/ 1679512 h 1718509"/>
              <a:gd name="connsiteX0" fmla="*/ 0 w 3498979"/>
              <a:gd name="connsiteY0" fmla="*/ 1708028 h 1710171"/>
              <a:gd name="connsiteX1" fmla="*/ 924296 w 3498979"/>
              <a:gd name="connsiteY1" fmla="*/ 1311113 h 1710171"/>
              <a:gd name="connsiteX2" fmla="*/ 1819469 w 3498979"/>
              <a:gd name="connsiteY2" fmla="*/ 526 h 1710171"/>
              <a:gd name="connsiteX3" fmla="*/ 2722841 w 3498979"/>
              <a:gd name="connsiteY3" fmla="*/ 1475703 h 1710171"/>
              <a:gd name="connsiteX4" fmla="*/ 3498979 w 3498979"/>
              <a:gd name="connsiteY4" fmla="*/ 1680036 h 1710171"/>
              <a:gd name="connsiteX0" fmla="*/ 0 w 3498979"/>
              <a:gd name="connsiteY0" fmla="*/ 1707504 h 1709647"/>
              <a:gd name="connsiteX1" fmla="*/ 924296 w 3498979"/>
              <a:gd name="connsiteY1" fmla="*/ 1310589 h 1709647"/>
              <a:gd name="connsiteX2" fmla="*/ 1819469 w 3498979"/>
              <a:gd name="connsiteY2" fmla="*/ 2 h 1709647"/>
              <a:gd name="connsiteX3" fmla="*/ 2531987 w 3498979"/>
              <a:gd name="connsiteY3" fmla="*/ 1300733 h 1709647"/>
              <a:gd name="connsiteX4" fmla="*/ 3498979 w 3498979"/>
              <a:gd name="connsiteY4" fmla="*/ 1679512 h 1709647"/>
              <a:gd name="connsiteX0" fmla="*/ 0 w 3498979"/>
              <a:gd name="connsiteY0" fmla="*/ 1700794 h 1702922"/>
              <a:gd name="connsiteX1" fmla="*/ 924296 w 3498979"/>
              <a:gd name="connsiteY1" fmla="*/ 1303879 h 1702922"/>
              <a:gd name="connsiteX2" fmla="*/ 1685165 w 3498979"/>
              <a:gd name="connsiteY2" fmla="*/ 2 h 1702922"/>
              <a:gd name="connsiteX3" fmla="*/ 2531987 w 3498979"/>
              <a:gd name="connsiteY3" fmla="*/ 1294023 h 1702922"/>
              <a:gd name="connsiteX4" fmla="*/ 3498979 w 3498979"/>
              <a:gd name="connsiteY4" fmla="*/ 1672802 h 1702922"/>
              <a:gd name="connsiteX0" fmla="*/ 0 w 3498979"/>
              <a:gd name="connsiteY0" fmla="*/ 1694085 h 1696199"/>
              <a:gd name="connsiteX1" fmla="*/ 924296 w 3498979"/>
              <a:gd name="connsiteY1" fmla="*/ 1297170 h 1696199"/>
              <a:gd name="connsiteX2" fmla="*/ 1791194 w 3498979"/>
              <a:gd name="connsiteY2" fmla="*/ 3 h 1696199"/>
              <a:gd name="connsiteX3" fmla="*/ 2531987 w 3498979"/>
              <a:gd name="connsiteY3" fmla="*/ 1287314 h 1696199"/>
              <a:gd name="connsiteX4" fmla="*/ 3498979 w 3498979"/>
              <a:gd name="connsiteY4" fmla="*/ 1666093 h 1696199"/>
              <a:gd name="connsiteX0" fmla="*/ 0 w 3498979"/>
              <a:gd name="connsiteY0" fmla="*/ 1633700 h 1635694"/>
              <a:gd name="connsiteX1" fmla="*/ 924296 w 3498979"/>
              <a:gd name="connsiteY1" fmla="*/ 1236785 h 1635694"/>
              <a:gd name="connsiteX2" fmla="*/ 1769988 w 3498979"/>
              <a:gd name="connsiteY2" fmla="*/ 3 h 1635694"/>
              <a:gd name="connsiteX3" fmla="*/ 2531987 w 3498979"/>
              <a:gd name="connsiteY3" fmla="*/ 1226929 h 1635694"/>
              <a:gd name="connsiteX4" fmla="*/ 3498979 w 3498979"/>
              <a:gd name="connsiteY4" fmla="*/ 1605708 h 1635694"/>
              <a:gd name="connsiteX0" fmla="*/ 0 w 3498979"/>
              <a:gd name="connsiteY0" fmla="*/ 1445835 h 1447525"/>
              <a:gd name="connsiteX1" fmla="*/ 924296 w 3498979"/>
              <a:gd name="connsiteY1" fmla="*/ 1048920 h 1447525"/>
              <a:gd name="connsiteX2" fmla="*/ 1755851 w 3498979"/>
              <a:gd name="connsiteY2" fmla="*/ 3 h 1447525"/>
              <a:gd name="connsiteX3" fmla="*/ 2531987 w 3498979"/>
              <a:gd name="connsiteY3" fmla="*/ 1039064 h 1447525"/>
              <a:gd name="connsiteX4" fmla="*/ 3498979 w 3498979"/>
              <a:gd name="connsiteY4" fmla="*/ 1417843 h 1447525"/>
              <a:gd name="connsiteX0" fmla="*/ 0 w 3498979"/>
              <a:gd name="connsiteY0" fmla="*/ 1445835 h 1445835"/>
              <a:gd name="connsiteX1" fmla="*/ 924296 w 3498979"/>
              <a:gd name="connsiteY1" fmla="*/ 1048920 h 1445835"/>
              <a:gd name="connsiteX2" fmla="*/ 1755851 w 3498979"/>
              <a:gd name="connsiteY2" fmla="*/ 3 h 1445835"/>
              <a:gd name="connsiteX3" fmla="*/ 2531987 w 3498979"/>
              <a:gd name="connsiteY3" fmla="*/ 1039064 h 1445835"/>
              <a:gd name="connsiteX4" fmla="*/ 3498979 w 3498979"/>
              <a:gd name="connsiteY4" fmla="*/ 1417843 h 1445835"/>
              <a:gd name="connsiteX0" fmla="*/ 0 w 3498979"/>
              <a:gd name="connsiteY0" fmla="*/ 1445835 h 1445835"/>
              <a:gd name="connsiteX1" fmla="*/ 924296 w 3498979"/>
              <a:gd name="connsiteY1" fmla="*/ 1048920 h 1445835"/>
              <a:gd name="connsiteX2" fmla="*/ 1755851 w 3498979"/>
              <a:gd name="connsiteY2" fmla="*/ 3 h 1445835"/>
              <a:gd name="connsiteX3" fmla="*/ 2531987 w 3498979"/>
              <a:gd name="connsiteY3" fmla="*/ 1039064 h 1445835"/>
              <a:gd name="connsiteX4" fmla="*/ 3498979 w 3498979"/>
              <a:gd name="connsiteY4" fmla="*/ 1417843 h 144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8979" h="1445835">
                <a:moveTo>
                  <a:pt x="0" y="1445835"/>
                </a:moveTo>
                <a:cubicBezTo>
                  <a:pt x="430692" y="1379605"/>
                  <a:pt x="631654" y="1289892"/>
                  <a:pt x="924296" y="1048920"/>
                </a:cubicBezTo>
                <a:cubicBezTo>
                  <a:pt x="1216938" y="807948"/>
                  <a:pt x="1261706" y="1646"/>
                  <a:pt x="1755851" y="3"/>
                </a:cubicBezTo>
                <a:cubicBezTo>
                  <a:pt x="2249996" y="-1640"/>
                  <a:pt x="2252069" y="759146"/>
                  <a:pt x="2531987" y="1039064"/>
                </a:cubicBezTo>
                <a:cubicBezTo>
                  <a:pt x="2811905" y="1318982"/>
                  <a:pt x="3334138" y="1368080"/>
                  <a:pt x="3498979" y="141784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Dowolny kształt: kształt 9">
            <a:extLst>
              <a:ext uri="{FF2B5EF4-FFF2-40B4-BE49-F238E27FC236}">
                <a16:creationId xmlns:a16="http://schemas.microsoft.com/office/drawing/2014/main" id="{89CF1BE6-AE77-7FB5-565C-3E6CE53AAE0E}"/>
              </a:ext>
            </a:extLst>
          </p:cNvPr>
          <p:cNvSpPr/>
          <p:nvPr/>
        </p:nvSpPr>
        <p:spPr>
          <a:xfrm>
            <a:off x="3611457" y="4040618"/>
            <a:ext cx="4618653" cy="2010666"/>
          </a:xfrm>
          <a:custGeom>
            <a:avLst/>
            <a:gdLst>
              <a:gd name="connsiteX0" fmla="*/ 0 w 3498979"/>
              <a:gd name="connsiteY0" fmla="*/ 1707827 h 1718832"/>
              <a:gd name="connsiteX1" fmla="*/ 867747 w 3498979"/>
              <a:gd name="connsiteY1" fmla="*/ 1465231 h 1718832"/>
              <a:gd name="connsiteX2" fmla="*/ 1819469 w 3498979"/>
              <a:gd name="connsiteY2" fmla="*/ 325 h 1718832"/>
              <a:gd name="connsiteX3" fmla="*/ 2659224 w 3498979"/>
              <a:gd name="connsiteY3" fmla="*/ 1334603 h 1718832"/>
              <a:gd name="connsiteX4" fmla="*/ 3498979 w 3498979"/>
              <a:gd name="connsiteY4" fmla="*/ 1679835 h 1718832"/>
              <a:gd name="connsiteX0" fmla="*/ 0 w 3498979"/>
              <a:gd name="connsiteY0" fmla="*/ 1707504 h 1718509"/>
              <a:gd name="connsiteX1" fmla="*/ 867747 w 3498979"/>
              <a:gd name="connsiteY1" fmla="*/ 1464908 h 1718509"/>
              <a:gd name="connsiteX2" fmla="*/ 1819469 w 3498979"/>
              <a:gd name="connsiteY2" fmla="*/ 2 h 1718509"/>
              <a:gd name="connsiteX3" fmla="*/ 2722841 w 3498979"/>
              <a:gd name="connsiteY3" fmla="*/ 1475179 h 1718509"/>
              <a:gd name="connsiteX4" fmla="*/ 3498979 w 3498979"/>
              <a:gd name="connsiteY4" fmla="*/ 1679512 h 1718509"/>
              <a:gd name="connsiteX0" fmla="*/ 0 w 3498979"/>
              <a:gd name="connsiteY0" fmla="*/ 1708028 h 1710171"/>
              <a:gd name="connsiteX1" fmla="*/ 924296 w 3498979"/>
              <a:gd name="connsiteY1" fmla="*/ 1311113 h 1710171"/>
              <a:gd name="connsiteX2" fmla="*/ 1819469 w 3498979"/>
              <a:gd name="connsiteY2" fmla="*/ 526 h 1710171"/>
              <a:gd name="connsiteX3" fmla="*/ 2722841 w 3498979"/>
              <a:gd name="connsiteY3" fmla="*/ 1475703 h 1710171"/>
              <a:gd name="connsiteX4" fmla="*/ 3498979 w 3498979"/>
              <a:gd name="connsiteY4" fmla="*/ 1680036 h 1710171"/>
              <a:gd name="connsiteX0" fmla="*/ 0 w 3498979"/>
              <a:gd name="connsiteY0" fmla="*/ 1707504 h 1709647"/>
              <a:gd name="connsiteX1" fmla="*/ 924296 w 3498979"/>
              <a:gd name="connsiteY1" fmla="*/ 1310589 h 1709647"/>
              <a:gd name="connsiteX2" fmla="*/ 1819469 w 3498979"/>
              <a:gd name="connsiteY2" fmla="*/ 2 h 1709647"/>
              <a:gd name="connsiteX3" fmla="*/ 2531987 w 3498979"/>
              <a:gd name="connsiteY3" fmla="*/ 1300733 h 1709647"/>
              <a:gd name="connsiteX4" fmla="*/ 3498979 w 3498979"/>
              <a:gd name="connsiteY4" fmla="*/ 1679512 h 1709647"/>
              <a:gd name="connsiteX0" fmla="*/ 0 w 3498979"/>
              <a:gd name="connsiteY0" fmla="*/ 1700794 h 1702922"/>
              <a:gd name="connsiteX1" fmla="*/ 924296 w 3498979"/>
              <a:gd name="connsiteY1" fmla="*/ 1303879 h 1702922"/>
              <a:gd name="connsiteX2" fmla="*/ 1685165 w 3498979"/>
              <a:gd name="connsiteY2" fmla="*/ 2 h 1702922"/>
              <a:gd name="connsiteX3" fmla="*/ 2531987 w 3498979"/>
              <a:gd name="connsiteY3" fmla="*/ 1294023 h 1702922"/>
              <a:gd name="connsiteX4" fmla="*/ 3498979 w 3498979"/>
              <a:gd name="connsiteY4" fmla="*/ 1672802 h 1702922"/>
              <a:gd name="connsiteX0" fmla="*/ 0 w 3498979"/>
              <a:gd name="connsiteY0" fmla="*/ 1694085 h 1696199"/>
              <a:gd name="connsiteX1" fmla="*/ 924296 w 3498979"/>
              <a:gd name="connsiteY1" fmla="*/ 1297170 h 1696199"/>
              <a:gd name="connsiteX2" fmla="*/ 1791194 w 3498979"/>
              <a:gd name="connsiteY2" fmla="*/ 3 h 1696199"/>
              <a:gd name="connsiteX3" fmla="*/ 2531987 w 3498979"/>
              <a:gd name="connsiteY3" fmla="*/ 1287314 h 1696199"/>
              <a:gd name="connsiteX4" fmla="*/ 3498979 w 3498979"/>
              <a:gd name="connsiteY4" fmla="*/ 1666093 h 1696199"/>
              <a:gd name="connsiteX0" fmla="*/ 0 w 3498979"/>
              <a:gd name="connsiteY0" fmla="*/ 1633700 h 1635694"/>
              <a:gd name="connsiteX1" fmla="*/ 924296 w 3498979"/>
              <a:gd name="connsiteY1" fmla="*/ 1236785 h 1635694"/>
              <a:gd name="connsiteX2" fmla="*/ 1769988 w 3498979"/>
              <a:gd name="connsiteY2" fmla="*/ 3 h 1635694"/>
              <a:gd name="connsiteX3" fmla="*/ 2531987 w 3498979"/>
              <a:gd name="connsiteY3" fmla="*/ 1226929 h 1635694"/>
              <a:gd name="connsiteX4" fmla="*/ 3498979 w 3498979"/>
              <a:gd name="connsiteY4" fmla="*/ 1605708 h 1635694"/>
              <a:gd name="connsiteX0" fmla="*/ 0 w 3498979"/>
              <a:gd name="connsiteY0" fmla="*/ 1445835 h 1447525"/>
              <a:gd name="connsiteX1" fmla="*/ 924296 w 3498979"/>
              <a:gd name="connsiteY1" fmla="*/ 1048920 h 1447525"/>
              <a:gd name="connsiteX2" fmla="*/ 1755851 w 3498979"/>
              <a:gd name="connsiteY2" fmla="*/ 3 h 1447525"/>
              <a:gd name="connsiteX3" fmla="*/ 2531987 w 3498979"/>
              <a:gd name="connsiteY3" fmla="*/ 1039064 h 1447525"/>
              <a:gd name="connsiteX4" fmla="*/ 3498979 w 3498979"/>
              <a:gd name="connsiteY4" fmla="*/ 1417843 h 1447525"/>
              <a:gd name="connsiteX0" fmla="*/ 0 w 3498979"/>
              <a:gd name="connsiteY0" fmla="*/ 1445835 h 1445835"/>
              <a:gd name="connsiteX1" fmla="*/ 924296 w 3498979"/>
              <a:gd name="connsiteY1" fmla="*/ 1048920 h 1445835"/>
              <a:gd name="connsiteX2" fmla="*/ 1755851 w 3498979"/>
              <a:gd name="connsiteY2" fmla="*/ 3 h 1445835"/>
              <a:gd name="connsiteX3" fmla="*/ 2531987 w 3498979"/>
              <a:gd name="connsiteY3" fmla="*/ 1039064 h 1445835"/>
              <a:gd name="connsiteX4" fmla="*/ 3498979 w 3498979"/>
              <a:gd name="connsiteY4" fmla="*/ 1417843 h 1445835"/>
              <a:gd name="connsiteX0" fmla="*/ 0 w 3498979"/>
              <a:gd name="connsiteY0" fmla="*/ 1445835 h 1445835"/>
              <a:gd name="connsiteX1" fmla="*/ 924296 w 3498979"/>
              <a:gd name="connsiteY1" fmla="*/ 1048920 h 1445835"/>
              <a:gd name="connsiteX2" fmla="*/ 1755851 w 3498979"/>
              <a:gd name="connsiteY2" fmla="*/ 3 h 1445835"/>
              <a:gd name="connsiteX3" fmla="*/ 2531987 w 3498979"/>
              <a:gd name="connsiteY3" fmla="*/ 1039064 h 1445835"/>
              <a:gd name="connsiteX4" fmla="*/ 3498979 w 3498979"/>
              <a:gd name="connsiteY4" fmla="*/ 1417843 h 144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8979" h="1445835">
                <a:moveTo>
                  <a:pt x="0" y="1445835"/>
                </a:moveTo>
                <a:cubicBezTo>
                  <a:pt x="430692" y="1379605"/>
                  <a:pt x="631654" y="1289892"/>
                  <a:pt x="924296" y="1048920"/>
                </a:cubicBezTo>
                <a:cubicBezTo>
                  <a:pt x="1216938" y="807948"/>
                  <a:pt x="1261706" y="1646"/>
                  <a:pt x="1755851" y="3"/>
                </a:cubicBezTo>
                <a:cubicBezTo>
                  <a:pt x="2249996" y="-1640"/>
                  <a:pt x="2252069" y="759146"/>
                  <a:pt x="2531987" y="1039064"/>
                </a:cubicBezTo>
                <a:cubicBezTo>
                  <a:pt x="2811905" y="1318982"/>
                  <a:pt x="3334138" y="1368080"/>
                  <a:pt x="3498979" y="141784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6" name="Łącznik prosty ze strzałką 11">
            <a:extLst>
              <a:ext uri="{FF2B5EF4-FFF2-40B4-BE49-F238E27FC236}">
                <a16:creationId xmlns:a16="http://schemas.microsoft.com/office/drawing/2014/main" id="{A7D9917B-07B1-C2C9-21CE-8C414D8E1C8C}"/>
              </a:ext>
            </a:extLst>
          </p:cNvPr>
          <p:cNvCxnSpPr>
            <a:cxnSpLocks/>
          </p:cNvCxnSpPr>
          <p:nvPr/>
        </p:nvCxnSpPr>
        <p:spPr>
          <a:xfrm>
            <a:off x="1690046" y="6030465"/>
            <a:ext cx="721256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ze strzałką 12">
            <a:extLst>
              <a:ext uri="{FF2B5EF4-FFF2-40B4-BE49-F238E27FC236}">
                <a16:creationId xmlns:a16="http://schemas.microsoft.com/office/drawing/2014/main" id="{BC64D48B-EA79-E4AA-7316-62737E3E2D32}"/>
              </a:ext>
            </a:extLst>
          </p:cNvPr>
          <p:cNvCxnSpPr>
            <a:cxnSpLocks/>
          </p:cNvCxnSpPr>
          <p:nvPr/>
        </p:nvCxnSpPr>
        <p:spPr>
          <a:xfrm flipV="1">
            <a:off x="1690046" y="3335107"/>
            <a:ext cx="0" cy="26953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37">
            <a:extLst>
              <a:ext uri="{FF2B5EF4-FFF2-40B4-BE49-F238E27FC236}">
                <a16:creationId xmlns:a16="http://schemas.microsoft.com/office/drawing/2014/main" id="{62E773CB-84D1-71B6-2B2D-AD11B755BE53}"/>
              </a:ext>
            </a:extLst>
          </p:cNvPr>
          <p:cNvSpPr txBox="1"/>
          <p:nvPr/>
        </p:nvSpPr>
        <p:spPr>
          <a:xfrm>
            <a:off x="3263352" y="2999728"/>
            <a:ext cx="167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 dirty="0"/>
              <a:t>Innocent distribution</a:t>
            </a:r>
          </a:p>
        </p:txBody>
      </p:sp>
      <p:sp>
        <p:nvSpPr>
          <p:cNvPr id="9" name="pole tekstowe 38">
            <a:extLst>
              <a:ext uri="{FF2B5EF4-FFF2-40B4-BE49-F238E27FC236}">
                <a16:creationId xmlns:a16="http://schemas.microsoft.com/office/drawing/2014/main" id="{44353BDD-B28D-EA2D-F3B9-79559B32DE6C}"/>
              </a:ext>
            </a:extLst>
          </p:cNvPr>
          <p:cNvSpPr txBox="1"/>
          <p:nvPr/>
        </p:nvSpPr>
        <p:spPr>
          <a:xfrm>
            <a:off x="5296327" y="3034481"/>
            <a:ext cx="167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 dirty="0"/>
              <a:t>Guilty distribution</a:t>
            </a:r>
          </a:p>
        </p:txBody>
      </p:sp>
      <p:sp>
        <p:nvSpPr>
          <p:cNvPr id="10" name="pole tekstowe 39">
            <a:extLst>
              <a:ext uri="{FF2B5EF4-FFF2-40B4-BE49-F238E27FC236}">
                <a16:creationId xmlns:a16="http://schemas.microsoft.com/office/drawing/2014/main" id="{818DC3D7-79A5-5D76-B43D-9182DD48CA9F}"/>
              </a:ext>
            </a:extLst>
          </p:cNvPr>
          <p:cNvSpPr txBox="1"/>
          <p:nvPr/>
        </p:nvSpPr>
        <p:spPr>
          <a:xfrm>
            <a:off x="9050065" y="5701972"/>
            <a:ext cx="220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Nervousness score</a:t>
            </a:r>
          </a:p>
        </p:txBody>
      </p:sp>
      <p:sp>
        <p:nvSpPr>
          <p:cNvPr id="11" name="pole tekstowe 40">
            <a:extLst>
              <a:ext uri="{FF2B5EF4-FFF2-40B4-BE49-F238E27FC236}">
                <a16:creationId xmlns:a16="http://schemas.microsoft.com/office/drawing/2014/main" id="{EAEC627C-51B0-0D76-48E2-79879F52F938}"/>
              </a:ext>
            </a:extLst>
          </p:cNvPr>
          <p:cNvSpPr txBox="1"/>
          <p:nvPr/>
        </p:nvSpPr>
        <p:spPr>
          <a:xfrm>
            <a:off x="216388" y="3264908"/>
            <a:ext cx="13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noProof="0" dirty="0"/>
              <a:t>Probability axis</a:t>
            </a:r>
          </a:p>
        </p:txBody>
      </p:sp>
      <p:cxnSp>
        <p:nvCxnSpPr>
          <p:cNvPr id="12" name="Łącznik prosty 60">
            <a:extLst>
              <a:ext uri="{FF2B5EF4-FFF2-40B4-BE49-F238E27FC236}">
                <a16:creationId xmlns:a16="http://schemas.microsoft.com/office/drawing/2014/main" id="{8940B663-C81F-2B24-023E-065D7BC643B2}"/>
              </a:ext>
            </a:extLst>
          </p:cNvPr>
          <p:cNvCxnSpPr>
            <a:cxnSpLocks/>
          </p:cNvCxnSpPr>
          <p:nvPr/>
        </p:nvCxnSpPr>
        <p:spPr>
          <a:xfrm>
            <a:off x="5296327" y="3646059"/>
            <a:ext cx="0" cy="264658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Wrap-Up &amp;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400"/>
            </a:pPr>
            <a:r>
              <a:rPr dirty="0"/>
              <a:t>Data helps us reduce uncertainty in decisions</a:t>
            </a:r>
          </a:p>
          <a:p>
            <a:pPr>
              <a:defRPr sz="2400"/>
            </a:pPr>
            <a:r>
              <a:rPr dirty="0"/>
              <a:t>Different types of data require different approaches</a:t>
            </a:r>
          </a:p>
          <a:p>
            <a:pPr>
              <a:defRPr sz="2400"/>
            </a:pPr>
            <a:r>
              <a:rPr dirty="0"/>
              <a:t>Understanding distributions is crucial for inference</a:t>
            </a:r>
          </a:p>
          <a:p>
            <a:pPr>
              <a:defRPr sz="2400"/>
            </a:pPr>
            <a:r>
              <a:rPr dirty="0"/>
              <a:t>Samples provide insights, but with inherent uncertainty</a:t>
            </a:r>
          </a:p>
          <a:p>
            <a:pPr>
              <a:defRPr sz="2400"/>
            </a:pPr>
            <a:r>
              <a:rPr dirty="0"/>
              <a:t>Experimental design </a:t>
            </a:r>
            <a:r>
              <a:rPr lang="en-GB" dirty="0"/>
              <a:t>allows causal inferences by comparing groups’ means</a:t>
            </a:r>
            <a:endParaRPr dirty="0"/>
          </a:p>
          <a:p>
            <a:pPr>
              <a:defRPr sz="2400"/>
            </a:pPr>
            <a:r>
              <a:rPr dirty="0"/>
              <a:t>Overlap in distributions </a:t>
            </a:r>
            <a:r>
              <a:rPr lang="en-GB" dirty="0"/>
              <a:t>introduce decisional problems – that Signal Detection Theory tries to overcome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t>Why Data? Why Numbers?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6EB357-BC00-5F4E-B3E0-3DDD52C02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702464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ED192974-5AD4-8C49-1A68-646288AE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7" b="7593"/>
          <a:stretch>
            <a:fillRect/>
          </a:stretch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63A971-857A-4D4D-B458-BADAF926F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GB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516291"/>
            <a:ext cx="6784259" cy="3682896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lang="en-GB" sz="2400"/>
              <a:t>Quantitative Data: Numerical values (e.g., age, test scores, reaction times)</a:t>
            </a:r>
          </a:p>
          <a:p>
            <a:pPr>
              <a:defRPr sz="2400"/>
            </a:pPr>
            <a:r>
              <a:rPr lang="en-GB" sz="2400"/>
              <a:t>Qualitative Data: Categorical values (e.g., gender, diagnosis, interview themes)</a:t>
            </a:r>
          </a:p>
          <a:p>
            <a:pPr>
              <a:defRPr sz="2400"/>
            </a:pPr>
            <a:r>
              <a:rPr lang="en-GB" sz="2400"/>
              <a:t>Subtypes: Nominal, Ordinal, Interval, Ratio</a:t>
            </a:r>
          </a:p>
          <a:p>
            <a:pPr>
              <a:defRPr sz="2400"/>
            </a:pPr>
            <a:r>
              <a:rPr lang="en-GB" sz="2400"/>
              <a:t>What kinds of quantitative and qualitative date can you identify in your discipline?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139919"/>
            <a:ext cx="9692640" cy="1325562"/>
          </a:xfrm>
        </p:spPr>
        <p:txBody>
          <a:bodyPr/>
          <a:lstStyle/>
          <a:p>
            <a:r>
              <a:rPr dirty="0"/>
              <a:t>Variability in the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001008" cy="4351337"/>
          </a:xfrm>
        </p:spPr>
        <p:txBody>
          <a:bodyPr>
            <a:normAutofit lnSpcReduction="10000"/>
          </a:bodyPr>
          <a:lstStyle/>
          <a:p>
            <a:pPr>
              <a:defRPr sz="2400"/>
            </a:pPr>
            <a:r>
              <a:rPr dirty="0"/>
              <a:t>Individuals differ in traits and behaviors</a:t>
            </a:r>
          </a:p>
          <a:p>
            <a:pPr>
              <a:defRPr sz="2400"/>
            </a:pPr>
            <a:r>
              <a:rPr dirty="0"/>
              <a:t>Example: Distribution of </a:t>
            </a:r>
            <a:r>
              <a:rPr lang="en-GB" dirty="0"/>
              <a:t>intelligence (IQ) in population</a:t>
            </a:r>
            <a:endParaRPr dirty="0"/>
          </a:p>
          <a:p>
            <a:pPr>
              <a:defRPr sz="2400"/>
            </a:pPr>
            <a:r>
              <a:rPr dirty="0"/>
              <a:t>Most traits approximate a Normal (Gaussian) distribution</a:t>
            </a:r>
          </a:p>
          <a:p>
            <a:pPr>
              <a:defRPr sz="2400"/>
            </a:pPr>
            <a:r>
              <a:rPr dirty="0"/>
              <a:t>Mean and Standard Deviation define the center and spread</a:t>
            </a:r>
          </a:p>
        </p:txBody>
      </p:sp>
      <p:pic>
        <p:nvPicPr>
          <p:cNvPr id="22" name="Picture 21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D7C5F993-470E-3DB6-FAAB-69534D01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5"/>
          <a:stretch>
            <a:fillRect/>
          </a:stretch>
        </p:blipFill>
        <p:spPr>
          <a:xfrm>
            <a:off x="6441440" y="1955800"/>
            <a:ext cx="4488688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91036"/>
            <a:ext cx="9692640" cy="1325562"/>
          </a:xfrm>
        </p:spPr>
        <p:txBody>
          <a:bodyPr/>
          <a:lstStyle/>
          <a:p>
            <a:r>
              <a:rPr lang="en-GB" dirty="0"/>
              <a:t>Gaussian</a:t>
            </a:r>
            <a:r>
              <a:rPr dirty="0"/>
              <a:t>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0" y="1621645"/>
            <a:ext cx="554510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dirty="0"/>
              <a:t>• Most observations cluster around the mean</a:t>
            </a:r>
          </a:p>
          <a:p>
            <a:r>
              <a:rPr sz="2000" dirty="0"/>
              <a:t>• Fewer people at extremes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95228C-3B70-0160-F4FE-0764DC4B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46" y="2976102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B5C4B8-BD22-09BC-685B-D649E9A12DD2}"/>
              </a:ext>
            </a:extLst>
          </p:cNvPr>
          <p:cNvCxnSpPr>
            <a:cxnSpLocks/>
          </p:cNvCxnSpPr>
          <p:nvPr/>
        </p:nvCxnSpPr>
        <p:spPr>
          <a:xfrm>
            <a:off x="8562586" y="2513664"/>
            <a:ext cx="0" cy="357959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96587B-330B-1D3B-E35C-BF2D50046C56}"/>
              </a:ext>
            </a:extLst>
          </p:cNvPr>
          <p:cNvCxnSpPr>
            <a:cxnSpLocks/>
          </p:cNvCxnSpPr>
          <p:nvPr/>
        </p:nvCxnSpPr>
        <p:spPr>
          <a:xfrm>
            <a:off x="9216431" y="3271403"/>
            <a:ext cx="0" cy="208935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43B8D-6256-F9EC-C567-6525A34247B2}"/>
              </a:ext>
            </a:extLst>
          </p:cNvPr>
          <p:cNvCxnSpPr>
            <a:cxnSpLocks/>
          </p:cNvCxnSpPr>
          <p:nvPr/>
        </p:nvCxnSpPr>
        <p:spPr>
          <a:xfrm>
            <a:off x="9868965" y="3360174"/>
            <a:ext cx="0" cy="208935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84F2BA-C9BB-D207-5E7D-74D92E70C1F2}"/>
              </a:ext>
            </a:extLst>
          </p:cNvPr>
          <p:cNvCxnSpPr>
            <a:cxnSpLocks/>
          </p:cNvCxnSpPr>
          <p:nvPr/>
        </p:nvCxnSpPr>
        <p:spPr>
          <a:xfrm>
            <a:off x="10542474" y="3360174"/>
            <a:ext cx="0" cy="208935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FC73FA-3189-9E70-19E9-456B1623565E}"/>
              </a:ext>
            </a:extLst>
          </p:cNvPr>
          <p:cNvSpPr txBox="1"/>
          <p:nvPr/>
        </p:nvSpPr>
        <p:spPr>
          <a:xfrm>
            <a:off x="9303614" y="1926771"/>
            <a:ext cx="185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Deviation (</a:t>
            </a:r>
            <a:r>
              <a:rPr lang="en-GB" i="1" dirty="0"/>
              <a:t>SD</a:t>
            </a:r>
            <a:r>
              <a:rPr lang="en-GB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153DA-C37A-0D57-5381-61202A80CAB9}"/>
              </a:ext>
            </a:extLst>
          </p:cNvPr>
          <p:cNvSpPr txBox="1"/>
          <p:nvPr/>
        </p:nvSpPr>
        <p:spPr>
          <a:xfrm>
            <a:off x="8128659" y="6298287"/>
            <a:ext cx="129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(</a:t>
            </a:r>
            <a:r>
              <a:rPr lang="en-GB" i="1" dirty="0"/>
              <a:t>M</a:t>
            </a:r>
            <a:r>
              <a:rPr lang="en-GB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FCF94-FFC6-5B10-3E2B-15901FCE5E78}"/>
              </a:ext>
            </a:extLst>
          </p:cNvPr>
          <p:cNvCxnSpPr>
            <a:stCxn id="17" idx="2"/>
          </p:cNvCxnSpPr>
          <p:nvPr/>
        </p:nvCxnSpPr>
        <p:spPr>
          <a:xfrm flipH="1">
            <a:off x="8888361" y="2573102"/>
            <a:ext cx="1343252" cy="787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1E007E-4E6A-15F1-9F14-819DE9E7EC1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9490096" y="2573102"/>
            <a:ext cx="741517" cy="183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18E29D-8E94-F470-04ED-509836D4310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231612" y="2573102"/>
            <a:ext cx="1" cy="223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2FFE14-1A06-DD0D-4525-17BCFA06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2" y="2650874"/>
            <a:ext cx="5209035" cy="40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t>From Sample to Population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BCC0F3E-0F99-EFBE-AD9A-5EA1B0C0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7416" r="47980" b="-1"/>
          <a:stretch>
            <a:fillRect/>
          </a:stretch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2005739"/>
            <a:ext cx="6977857" cy="4174398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lang="en-GB" sz="2200"/>
              <a:t>We study samples because the full population is often inaccessible</a:t>
            </a:r>
          </a:p>
          <a:p>
            <a:pPr>
              <a:defRPr sz="2400"/>
            </a:pPr>
            <a:r>
              <a:rPr lang="en-GB" sz="2200"/>
              <a:t>Sample statistics estimate population parameters</a:t>
            </a:r>
          </a:p>
          <a:p>
            <a:pPr>
              <a:defRPr sz="2400"/>
            </a:pPr>
            <a:r>
              <a:rPr lang="en-GB" sz="2200"/>
              <a:t>Sampling error: Differences between sample and population by chance</a:t>
            </a:r>
          </a:p>
          <a:p>
            <a:pPr>
              <a:defRPr sz="2400"/>
            </a:pPr>
            <a:r>
              <a:rPr lang="en-GB" sz="2200"/>
              <a:t>Confidence Intervals: Range where the true population value likely lies</a:t>
            </a:r>
          </a:p>
          <a:p>
            <a:pPr>
              <a:defRPr sz="2400"/>
            </a:pPr>
            <a:r>
              <a:rPr lang="en-GB" sz="2200"/>
              <a:t>Statistical Significance: Is an observed difference too big to be chance?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Visualizing Confidence Interval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1" y="1828800"/>
            <a:ext cx="559800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• Error bars show uncertainty around estimates</a:t>
            </a:r>
          </a:p>
          <a:p>
            <a:r>
              <a:rPr dirty="0"/>
              <a:t>• Narrow intervals: more precise estimates</a:t>
            </a:r>
          </a:p>
          <a:p>
            <a:r>
              <a:rPr dirty="0"/>
              <a:t>• Wider intervals: less certainty</a:t>
            </a:r>
            <a:endParaRPr lang="en-GB" dirty="0"/>
          </a:p>
          <a:p>
            <a:r>
              <a:rPr lang="en-GB" dirty="0"/>
              <a:t>• p-values: is something different or is it a chance?</a:t>
            </a:r>
          </a:p>
        </p:txBody>
      </p:sp>
      <p:pic>
        <p:nvPicPr>
          <p:cNvPr id="5" name="Picture 4" descr="A diagram of a line with words&#10;&#10;AI-generated content may be incorrect.">
            <a:extLst>
              <a:ext uri="{FF2B5EF4-FFF2-40B4-BE49-F238E27FC236}">
                <a16:creationId xmlns:a16="http://schemas.microsoft.com/office/drawing/2014/main" id="{E43D2A80-F630-4E69-28AF-EE746C4B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86" y="3306128"/>
            <a:ext cx="7327614" cy="328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57D2B-6CB3-8047-9E13-49686A63D261}"/>
              </a:ext>
            </a:extLst>
          </p:cNvPr>
          <p:cNvSpPr txBox="1"/>
          <p:nvPr/>
        </p:nvSpPr>
        <p:spPr>
          <a:xfrm>
            <a:off x="6268720" y="537523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bars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6378D9-1A63-DEA5-0772-E25102A6F2D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39360" y="4246880"/>
            <a:ext cx="1229360" cy="131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3A56EB-8ECA-84A5-928E-00BE70BF2B8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898700" y="5034116"/>
            <a:ext cx="1370020" cy="52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6017B1-EFA0-B958-CCBB-CB141D08A4A7}"/>
              </a:ext>
            </a:extLst>
          </p:cNvPr>
          <p:cNvSpPr txBox="1"/>
          <p:nvPr/>
        </p:nvSpPr>
        <p:spPr>
          <a:xfrm>
            <a:off x="8141436" y="3980020"/>
            <a:ext cx="2985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 &lt; 0,5 significant result!</a:t>
            </a:r>
          </a:p>
          <a:p>
            <a:r>
              <a:rPr lang="en-GB" dirty="0"/>
              <a:t>p &gt; 0,5 no significance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Experimental Design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 sz="2400"/>
            </a:pPr>
            <a:r>
              <a:rPr dirty="0"/>
              <a:t>Control Group vs. Experimental Group</a:t>
            </a:r>
          </a:p>
          <a:p>
            <a:pPr>
              <a:defRPr sz="2400"/>
            </a:pPr>
            <a:r>
              <a:rPr dirty="0"/>
              <a:t>Independent Variable (IV)</a:t>
            </a:r>
            <a:endParaRPr lang="en-GB" dirty="0"/>
          </a:p>
          <a:p>
            <a:pPr lvl="1">
              <a:defRPr sz="2400"/>
            </a:pPr>
            <a:r>
              <a:rPr lang="en-GB" dirty="0"/>
              <a:t>what we can manipulate, and we hope that is will change DV</a:t>
            </a:r>
          </a:p>
          <a:p>
            <a:pPr>
              <a:defRPr sz="2400"/>
            </a:pPr>
            <a:r>
              <a:rPr dirty="0"/>
              <a:t>vs. Dependent Variable (DV)</a:t>
            </a:r>
            <a:endParaRPr lang="en-GB" dirty="0"/>
          </a:p>
          <a:p>
            <a:pPr lvl="1">
              <a:defRPr sz="2400"/>
            </a:pPr>
            <a:r>
              <a:rPr lang="en-GB" dirty="0"/>
              <a:t>what we measure, the outcome from a participant</a:t>
            </a:r>
            <a:endParaRPr dirty="0"/>
          </a:p>
          <a:p>
            <a:pPr>
              <a:defRPr sz="2400"/>
            </a:pPr>
            <a:r>
              <a:rPr dirty="0"/>
              <a:t>Within-Subjects vs. Between-Subjects Designs</a:t>
            </a:r>
          </a:p>
          <a:p>
            <a:pPr>
              <a:defRPr sz="2400"/>
            </a:pPr>
            <a:r>
              <a:rPr dirty="0"/>
              <a:t>Random Assignment ensures groups are comparable</a:t>
            </a:r>
          </a:p>
          <a:p>
            <a:pPr>
              <a:defRPr sz="2400"/>
            </a:pPr>
            <a:r>
              <a:rPr lang="en-GB" dirty="0"/>
              <a:t>Example: Testing memory with vs. without mnemonic technique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F501-C95C-0436-3EDF-382DC4DFC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E93-2C3C-856E-D89D-27703679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memory with vs. without mnemonic technique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0213-5223-557A-B2FC-2D8C3D14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18361"/>
            <a:ext cx="8595360" cy="1087120"/>
          </a:xfrm>
        </p:spPr>
        <p:txBody>
          <a:bodyPr/>
          <a:lstStyle/>
          <a:p>
            <a:pPr>
              <a:defRPr sz="2400"/>
            </a:pPr>
            <a:r>
              <a:rPr lang="en-GB" dirty="0"/>
              <a:t>Task: learn list of 20 words in 3 minutes</a:t>
            </a:r>
          </a:p>
          <a:p>
            <a:pPr>
              <a:defRPr sz="2400"/>
            </a:pPr>
            <a:r>
              <a:rPr lang="en-GB" dirty="0"/>
              <a:t>Test: write down all words you remember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F68F6-04D1-3CED-B73D-D3DFD5F11C19}"/>
              </a:ext>
            </a:extLst>
          </p:cNvPr>
          <p:cNvSpPr txBox="1"/>
          <p:nvPr/>
        </p:nvSpPr>
        <p:spPr>
          <a:xfrm>
            <a:off x="1261872" y="3429000"/>
            <a:ext cx="859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Group 1: just read the words and try to memorize them</a:t>
            </a:r>
          </a:p>
          <a:p>
            <a:r>
              <a:rPr lang="en-GB" dirty="0"/>
              <a:t>Group 2: try to create a story containing words from list</a:t>
            </a:r>
          </a:p>
          <a:p>
            <a:endParaRPr lang="en-GB" dirty="0"/>
          </a:p>
          <a:p>
            <a:r>
              <a:rPr lang="en-GB" dirty="0"/>
              <a:t>Result: mean number of words form list recalled for each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8AC7A-14B9-ABDF-59AB-5E017A325F1A}"/>
              </a:ext>
            </a:extLst>
          </p:cNvPr>
          <p:cNvSpPr txBox="1"/>
          <p:nvPr/>
        </p:nvSpPr>
        <p:spPr>
          <a:xfrm>
            <a:off x="1261872" y="4984928"/>
            <a:ext cx="859536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Try to answer:</a:t>
            </a:r>
          </a:p>
          <a:p>
            <a:r>
              <a:rPr lang="en-GB" dirty="0"/>
              <a:t>Is it between or within-participant design?</a:t>
            </a:r>
          </a:p>
          <a:p>
            <a:r>
              <a:rPr lang="en-GB" dirty="0"/>
              <a:t>What is dependent and independent variable?</a:t>
            </a:r>
          </a:p>
          <a:p>
            <a:r>
              <a:rPr lang="en-GB" dirty="0"/>
              <a:t>Which group is control and which is experimental?</a:t>
            </a:r>
          </a:p>
        </p:txBody>
      </p:sp>
    </p:spTree>
    <p:extLst>
      <p:ext uri="{BB962C8B-B14F-4D97-AF65-F5344CB8AC3E}">
        <p14:creationId xmlns:p14="http://schemas.microsoft.com/office/powerpoint/2010/main" val="220263436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1324</TotalTime>
  <Words>644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Schoolbook</vt:lpstr>
      <vt:lpstr>Wingdings</vt:lpstr>
      <vt:lpstr>Wingdings 2</vt:lpstr>
      <vt:lpstr>View</vt:lpstr>
      <vt:lpstr>Introduction to Data &amp; the Logic of Inference</vt:lpstr>
      <vt:lpstr>Why Data? Why Numbers?</vt:lpstr>
      <vt:lpstr>Types of Data</vt:lpstr>
      <vt:lpstr>Variability in the Population</vt:lpstr>
      <vt:lpstr>Gaussian Distribution</vt:lpstr>
      <vt:lpstr>From Sample to Population</vt:lpstr>
      <vt:lpstr>Visualizing Confidence Interval</vt:lpstr>
      <vt:lpstr>Experimental Design Basics</vt:lpstr>
      <vt:lpstr>Testing memory with vs. without mnemonic technique</vt:lpstr>
      <vt:lpstr>(De)constructing Experiment</vt:lpstr>
      <vt:lpstr>Distributions &amp; Overlap</vt:lpstr>
      <vt:lpstr>Visualizing Overlap</vt:lpstr>
      <vt:lpstr>Wrap-Up &amp; Key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>Mikołaj Wieczór</cp:lastModifiedBy>
  <cp:revision>3</cp:revision>
  <dcterms:created xsi:type="dcterms:W3CDTF">2013-01-27T09:14:16Z</dcterms:created>
  <dcterms:modified xsi:type="dcterms:W3CDTF">2025-06-06T08:54:11Z</dcterms:modified>
  <cp:category/>
</cp:coreProperties>
</file>